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  <p:sldMasterId id="2147483692" r:id="rId5"/>
  </p:sldMasterIdLst>
  <p:notesMasterIdLst>
    <p:notesMasterId r:id="rId6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7" r:id="rId38"/>
    <p:sldId id="291" r:id="rId39"/>
    <p:sldId id="292" r:id="rId40"/>
    <p:sldId id="298" r:id="rId41"/>
    <p:sldId id="293" r:id="rId42"/>
    <p:sldId id="294" r:id="rId43"/>
    <p:sldId id="295" r:id="rId44"/>
    <p:sldId id="296" r:id="rId45"/>
    <p:sldId id="299" r:id="rId46"/>
    <p:sldId id="302" r:id="rId47"/>
    <p:sldId id="303" r:id="rId48"/>
    <p:sldId id="308" r:id="rId49"/>
    <p:sldId id="304" r:id="rId50"/>
    <p:sldId id="305" r:id="rId51"/>
    <p:sldId id="306" r:id="rId52"/>
    <p:sldId id="307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00" r:id="rId61"/>
    <p:sldId id="301" r:id="rId6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4BB2F-1320-4CC6-8879-601D119CC316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23447-015F-4074-971B-38C5CF30C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51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5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88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8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1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5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6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1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11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82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0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03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53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919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天空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800" cap="all" baseline="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1395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11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 latinLnBrk="0">
              <a:defRPr lang="zh-TW" sz="60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5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75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854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6742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76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200" b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808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610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10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141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41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25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01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0384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3227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659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0566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812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4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523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894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6577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88707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59612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00326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564077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3544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04551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03131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0371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444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30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defTabSz="457200"/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38189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788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91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10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10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42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46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BD3A-14BA-4995-8107-5407B6C2AAC8}" type="datetimeFigureOut">
              <a:rPr lang="zh-TW" altLang="en-US" smtClean="0"/>
              <a:t>2017/4/12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18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水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altLang="zh-TW">
                <a:solidFill>
                  <a:prstClr val="black"/>
                </a:solidFill>
              </a:rPr>
              <a:pPr/>
              <a:t>4/12/2017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047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800" kern="1200">
          <a:solidFill>
            <a:schemeClr val="accent2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lang="zh-TW" sz="20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lang="zh-TW" sz="18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6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3577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按一下以編輯母片文字樣式</a:t>
            </a:r>
          </a:p>
          <a:p>
            <a:pPr lvl="1"/>
            <a:r>
              <a:rPr lang="en-US"/>
              <a:t>第二層</a:t>
            </a:r>
          </a:p>
          <a:p>
            <a:pPr lvl="2"/>
            <a:r>
              <a:rPr lang="en-US"/>
              <a:t>第三層</a:t>
            </a:r>
          </a:p>
          <a:p>
            <a:pPr lvl="3"/>
            <a:r>
              <a:rPr lang="en-US"/>
              <a:t>第四層</a:t>
            </a:r>
          </a:p>
          <a:p>
            <a:pPr lvl="4"/>
            <a:r>
              <a:rPr 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fld id="{EB9DC7F4-5BF6-457F-99BE-03398AF1089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 defTabSz="457200"/>
              <a:t>2017/4/12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 defTabSz="457200"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788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5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290"/>
            <a:ext cx="6257819" cy="58017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19" y="1056290"/>
            <a:ext cx="7438090" cy="5801710"/>
          </a:xfrm>
          <a:prstGeom prst="rect">
            <a:avLst/>
          </a:prstGeom>
        </p:spPr>
      </p:pic>
      <p:sp>
        <p:nvSpPr>
          <p:cNvPr id="6" name="雲朵形圖說文字 5"/>
          <p:cNvSpPr/>
          <p:nvPr/>
        </p:nvSpPr>
        <p:spPr>
          <a:xfrm>
            <a:off x="7150107" y="4572001"/>
            <a:ext cx="5365531" cy="2065283"/>
          </a:xfrm>
          <a:prstGeom prst="cloudCallout">
            <a:avLst>
              <a:gd name="adj1" fmla="val -3204"/>
              <a:gd name="adj2" fmla="val -8788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 smtClean="0">
                <a:latin typeface="Comic Sans MS" panose="030F0702030302020204" pitchFamily="66" charset="0"/>
              </a:rPr>
              <a:t>What are you doing?</a:t>
            </a:r>
            <a:endParaRPr lang="zh-TW" alt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" name="橢圓形圖說文字 1"/>
          <p:cNvSpPr/>
          <p:nvPr/>
        </p:nvSpPr>
        <p:spPr>
          <a:xfrm>
            <a:off x="1939159" y="126124"/>
            <a:ext cx="4635062" cy="1513490"/>
          </a:xfrm>
          <a:prstGeom prst="wedgeEllipseCallout">
            <a:avLst>
              <a:gd name="adj1" fmla="val -22534"/>
              <a:gd name="adj2" fmla="val 84375"/>
            </a:avLst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magic!!</a:t>
            </a:r>
            <a:endParaRPr lang="zh-TW" altLang="en-US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-1" y="-578733"/>
            <a:ext cx="10752083" cy="74470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82358"/>
            <a:ext cx="3048000" cy="2286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-1" y="5945028"/>
            <a:ext cx="9380483" cy="923330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 is dialing number. 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3420" y="397148"/>
            <a:ext cx="10578662" cy="923330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 is making a phone call. 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6934" y="173420"/>
            <a:ext cx="6179273" cy="1754326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Time to get up!</a:t>
            </a:r>
          </a:p>
          <a:p>
            <a:pPr>
              <a:lnSpc>
                <a:spcPct val="90000"/>
              </a:lnSpc>
            </a:pP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Rise and shine!</a:t>
            </a:r>
            <a:endParaRPr lang="zh-TW" altLang="en-US" sz="6000" b="1" dirty="0">
              <a:solidFill>
                <a:prstClr val="black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24" y="3495018"/>
            <a:ext cx="4483976" cy="33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-1" y="0"/>
            <a:ext cx="9924715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441434" y="867103"/>
            <a:ext cx="2916620" cy="756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371724" y="0"/>
            <a:ext cx="9774620" cy="923330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怎麼了</a:t>
            </a:r>
            <a:r>
              <a:rPr lang="en-US" altLang="zh-TW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6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What’s going on?</a:t>
            </a:r>
            <a:endParaRPr lang="zh-TW" altLang="en-US" sz="6000" b="1" dirty="0">
              <a:solidFill>
                <a:prstClr val="black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86100"/>
            <a:ext cx="47434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-1" y="0"/>
            <a:ext cx="992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869214" cy="68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-162" t="647" r="162" b="7651"/>
          <a:stretch/>
        </p:blipFill>
        <p:spPr>
          <a:xfrm>
            <a:off x="-1" y="0"/>
            <a:ext cx="9971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179" t="5927" r="51563" b="15194"/>
          <a:stretch/>
        </p:blipFill>
        <p:spPr>
          <a:xfrm>
            <a:off x="0" y="0"/>
            <a:ext cx="5297214" cy="69242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2209" t="6461" r="52856" b="10098"/>
          <a:stretch/>
        </p:blipFill>
        <p:spPr>
          <a:xfrm>
            <a:off x="6910552" y="0"/>
            <a:ext cx="5281448" cy="697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9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83780" y="254766"/>
            <a:ext cx="4114800" cy="162133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6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713891" y="409867"/>
            <a:ext cx="677917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Take a rest.</a:t>
            </a:r>
            <a:endParaRPr lang="zh-TW" alt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330"/>
            <a:ext cx="3531475" cy="35314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48" y="3707450"/>
            <a:ext cx="3778890" cy="31505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10" y="1720995"/>
            <a:ext cx="4926089" cy="313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26125" y="520666"/>
            <a:ext cx="4114800" cy="162133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6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240925" y="786566"/>
            <a:ext cx="774086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Come and join us.</a:t>
            </a:r>
            <a:endParaRPr lang="zh-TW" alt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5" y="2407896"/>
            <a:ext cx="4133850" cy="23812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141995"/>
            <a:ext cx="4762500" cy="2286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97" y="4427995"/>
            <a:ext cx="3815108" cy="243000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33" y="4427995"/>
            <a:ext cx="4613712" cy="23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067500" y="5934670"/>
            <a:ext cx="7062953" cy="923330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 are counting.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129859" y="1592318"/>
            <a:ext cx="6771696" cy="923330"/>
          </a:xfrm>
          <a:prstGeom prst="rect">
            <a:avLst/>
          </a:prstGeom>
          <a:solidFill>
            <a:srgbClr val="FFFF00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 are running.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3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054" t="16464" r="2910" b="10781"/>
          <a:stretch/>
        </p:blipFill>
        <p:spPr>
          <a:xfrm>
            <a:off x="-110360" y="-1"/>
            <a:ext cx="6274677" cy="689998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46" y="714675"/>
            <a:ext cx="6004354" cy="54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-191283" y="116594"/>
            <a:ext cx="12198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96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Phonics Time   </a:t>
            </a:r>
            <a:r>
              <a:rPr lang="en-US" altLang="zh-TW" sz="9600" dirty="0" err="1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p32~33</a:t>
            </a:r>
            <a:endParaRPr lang="zh-TW" altLang="en-US" sz="96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5" y="2873666"/>
            <a:ext cx="5573688" cy="35744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63" y="1962150"/>
            <a:ext cx="60007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822311" y="3469036"/>
            <a:ext cx="4632557" cy="305923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7" y="3626691"/>
            <a:ext cx="5431302" cy="2520280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69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4548688" y="978085"/>
            <a:ext cx="7447587" cy="4918218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569405" y="1803733"/>
            <a:ext cx="3513863" cy="32669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2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93" y="3429000"/>
            <a:ext cx="3429000" cy="3429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789040"/>
            <a:ext cx="432048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64" y="3501008"/>
            <a:ext cx="4128459" cy="3096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717032"/>
            <a:ext cx="45107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54" y="1865207"/>
            <a:ext cx="6784553" cy="3148227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334769" y="1865207"/>
            <a:ext cx="4772599" cy="289689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09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72" y="3573016"/>
            <a:ext cx="4147243" cy="30689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6" y="3789040"/>
            <a:ext cx="47529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1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3505396"/>
            <a:ext cx="3351203" cy="33512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05" y="3789041"/>
            <a:ext cx="47625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789040"/>
            <a:ext cx="4743450" cy="2592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4005064"/>
            <a:ext cx="3834702" cy="21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83" y="3501009"/>
            <a:ext cx="4027909" cy="300879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18" y="3717033"/>
            <a:ext cx="4391612" cy="26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35560" y="836712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This is a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 is a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like the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h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215540" y="4128502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 b="10482"/>
          <a:stretch/>
        </p:blipFill>
        <p:spPr>
          <a:xfrm>
            <a:off x="1638226" y="1"/>
            <a:ext cx="10985089" cy="3550796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 flipV="1">
            <a:off x="0" y="3550796"/>
            <a:ext cx="12192000" cy="1225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1" y="4377404"/>
            <a:ext cx="3689131" cy="1786914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15540" y="480076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8"/>
          <p:cNvSpPr/>
          <p:nvPr/>
        </p:nvSpPr>
        <p:spPr>
          <a:xfrm>
            <a:off x="569405" y="1803733"/>
            <a:ext cx="3513863" cy="32669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2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6" t="18989" r="36265" b="19074"/>
          <a:stretch/>
        </p:blipFill>
        <p:spPr>
          <a:xfrm>
            <a:off x="5123792" y="220718"/>
            <a:ext cx="5849007" cy="657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3492"/>
            <a:ext cx="5575211" cy="34845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23" y="3499616"/>
            <a:ext cx="6175077" cy="34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4" y="3867150"/>
            <a:ext cx="4762500" cy="2990850"/>
          </a:xfrm>
          <a:prstGeom prst="rect">
            <a:avLst/>
          </a:prstGeom>
        </p:spPr>
      </p:pic>
      <p:sp>
        <p:nvSpPr>
          <p:cNvPr id="4" name="向下箭號 3"/>
          <p:cNvSpPr/>
          <p:nvPr/>
        </p:nvSpPr>
        <p:spPr>
          <a:xfrm rot="4585207">
            <a:off x="4361054" y="3411795"/>
            <a:ext cx="1021618" cy="11193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55" y="3467428"/>
            <a:ext cx="6027684" cy="3390572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 rot="3163012">
            <a:off x="10505013" y="4377801"/>
            <a:ext cx="1021618" cy="156233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334769" y="1865207"/>
            <a:ext cx="4772599" cy="2896899"/>
            <a:chOff x="4644008" y="1021298"/>
            <a:chExt cx="4261217" cy="1731169"/>
          </a:xfrm>
        </p:grpSpPr>
        <p:sp>
          <p:nvSpPr>
            <p:cNvPr id="6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8" name="直線接點 7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74" y="1865207"/>
            <a:ext cx="6651026" cy="32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2" y="3472847"/>
            <a:ext cx="6549588" cy="32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528840" y="414783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v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3472991" y="908540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15" y="3480237"/>
            <a:ext cx="5802584" cy="34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7483798" y="84236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1170508" y="84236"/>
            <a:ext cx="4017887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Chin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5507422" y="648154"/>
            <a:ext cx="5556363" cy="1767590"/>
            <a:chOff x="2936611" y="886747"/>
            <a:chExt cx="5556363" cy="1767590"/>
          </a:xfrm>
        </p:grpSpPr>
        <p:sp>
          <p:nvSpPr>
            <p:cNvPr id="9" name="矩形: 圓角 8"/>
            <p:cNvSpPr/>
            <p:nvPr/>
          </p:nvSpPr>
          <p:spPr>
            <a:xfrm>
              <a:off x="2936611" y="886747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1" y="3421117"/>
            <a:ext cx="4582511" cy="343688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97" y="3421116"/>
            <a:ext cx="5156965" cy="314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543"/>
          <a:stretch/>
        </p:blipFill>
        <p:spPr>
          <a:xfrm>
            <a:off x="0" y="0"/>
            <a:ext cx="9890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7930" y="0"/>
            <a:ext cx="11964069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is P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has a p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She is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has a n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can speak Chin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of p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 and n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 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8638" r="3448" b="10276"/>
          <a:stretch/>
        </p:blipFill>
        <p:spPr>
          <a:xfrm>
            <a:off x="151560" y="3248870"/>
            <a:ext cx="5876395" cy="32759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/>
          <a:stretch/>
        </p:blipFill>
        <p:spPr>
          <a:xfrm>
            <a:off x="6281008" y="3248870"/>
            <a:ext cx="5813808" cy="327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8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72" y="3436883"/>
            <a:ext cx="3636328" cy="342111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8" y="3365937"/>
            <a:ext cx="2738425" cy="35630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0"/>
            <a:ext cx="331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42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05" y="3436883"/>
            <a:ext cx="3388274" cy="342111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35" y="3359031"/>
            <a:ext cx="3498969" cy="349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38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1" y="120871"/>
            <a:ext cx="10353675" cy="9699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The words with “</a:t>
            </a:r>
            <a:r>
              <a:rPr lang="en-US" altLang="zh-TW" sz="5400" b="1" dirty="0" err="1" smtClean="0">
                <a:solidFill>
                  <a:srgbClr val="FFFF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5400" b="1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” sounds</a:t>
            </a:r>
            <a:endParaRPr lang="zh-TW" altLang="en-US" sz="5400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  ABC Alphabet  Fun Phonics  How to Read  Made by Kids vs Phonic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277" y="1090834"/>
            <a:ext cx="10239921" cy="5759674"/>
          </a:xfrm>
        </p:spPr>
      </p:pic>
    </p:spTree>
    <p:extLst>
      <p:ext uri="{BB962C8B-B14F-4D97-AF65-F5344CB8AC3E}">
        <p14:creationId xmlns:p14="http://schemas.microsoft.com/office/powerpoint/2010/main" val="179180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7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1661"/>
            <a:ext cx="5975131" cy="336101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30" y="3451660"/>
            <a:ext cx="6019723" cy="33610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" y="-2714"/>
            <a:ext cx="4042232" cy="45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334000" y="32369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流程圖: 程序 2"/>
          <p:cNvSpPr/>
          <p:nvPr/>
        </p:nvSpPr>
        <p:spPr>
          <a:xfrm>
            <a:off x="1063390" y="323693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154737" y="1047726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502"/>
            <a:ext cx="5334000" cy="35814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23" y="3305502"/>
            <a:ext cx="5585689" cy="35524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35" y="1287516"/>
            <a:ext cx="3034565" cy="20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21" y="3239490"/>
            <a:ext cx="7400507" cy="36185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3527"/>
            <a:ext cx="6378067" cy="358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8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r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7" y="3371193"/>
            <a:ext cx="4698453" cy="35293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73" y="3371192"/>
            <a:ext cx="5198892" cy="34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98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_E - Fun Phonics - How to Read - Magic E - Made by Kids vs Phonic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034343"/>
            <a:ext cx="10353675" cy="582365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914401" y="120871"/>
            <a:ext cx="10353675" cy="9699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The words with “</a:t>
            </a:r>
            <a:r>
              <a:rPr lang="en-US" altLang="zh-TW" sz="5400" b="1" dirty="0" err="1" smtClean="0">
                <a:solidFill>
                  <a:srgbClr val="FFFFFF"/>
                </a:solidFill>
                <a:latin typeface="Comic Sans MS" panose="030F0702030302020204" pitchFamily="66" charset="0"/>
              </a:rPr>
              <a:t>i_e</a:t>
            </a:r>
            <a:r>
              <a:rPr lang="en-US" altLang="zh-TW" sz="5400" b="1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” sounds</a:t>
            </a:r>
            <a:endParaRPr lang="zh-TW" altLang="en-US" sz="5400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0"/>
            <a:ext cx="4762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20248" y="-189186"/>
            <a:ext cx="119640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24" y="1466192"/>
            <a:ext cx="7189076" cy="5391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604" r="9051" b="9716"/>
          <a:stretch/>
        </p:blipFill>
        <p:spPr>
          <a:xfrm>
            <a:off x="0" y="2506716"/>
            <a:ext cx="5003760" cy="33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44412" y="0"/>
            <a:ext cx="8744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33" y="1698091"/>
            <a:ext cx="7759262" cy="51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0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6162"/>
            <a:ext cx="12565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Let’s h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and 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b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632"/>
            <a:ext cx="7062952" cy="470392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52" y="3143358"/>
            <a:ext cx="5551262" cy="26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7931" y="0"/>
            <a:ext cx="119640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7931" y="1962027"/>
            <a:ext cx="8744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7931" y="3716353"/>
            <a:ext cx="12565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Let’s h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and 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b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83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645" t="36150" r="9376" b="14968"/>
          <a:stretch/>
        </p:blipFill>
        <p:spPr>
          <a:xfrm>
            <a:off x="0" y="614855"/>
            <a:ext cx="12160050" cy="521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0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988" t="16056" r="6788" b="15409"/>
          <a:stretch/>
        </p:blipFill>
        <p:spPr>
          <a:xfrm>
            <a:off x="394138" y="227915"/>
            <a:ext cx="11508828" cy="6630085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7236372" y="4698124"/>
            <a:ext cx="4666594" cy="15134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995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0"/>
            <a:ext cx="4256690" cy="21086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807" y="2108674"/>
            <a:ext cx="121341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4400" dirty="0">
                <a:solidFill>
                  <a:srgbClr val="514843"/>
                </a:solidFill>
              </a:rPr>
              <a:t>【</a:t>
            </a:r>
            <a:r>
              <a:rPr lang="zh-TW" altLang="en-US" sz="4400" b="1" dirty="0" smtClean="0">
                <a:solidFill>
                  <a:srgbClr val="1E47F6"/>
                </a:solidFill>
              </a:rPr>
              <a:t>第九週</a:t>
            </a:r>
            <a:r>
              <a:rPr lang="zh-TW" altLang="en-US" sz="4400" b="1" dirty="0">
                <a:solidFill>
                  <a:srgbClr val="1E47F6"/>
                </a:solidFill>
              </a:rPr>
              <a:t>英語作業</a:t>
            </a:r>
            <a:r>
              <a:rPr lang="en-US" altLang="zh-TW" sz="4400" dirty="0">
                <a:solidFill>
                  <a:srgbClr val="514843"/>
                </a:solidFill>
              </a:rPr>
              <a:t>】</a:t>
            </a:r>
          </a:p>
          <a:p>
            <a:pPr>
              <a:defRPr/>
            </a:pPr>
            <a:r>
              <a:rPr lang="en-US" altLang="zh-TW" sz="4400" b="1" dirty="0" smtClean="0">
                <a:solidFill>
                  <a:srgbClr val="514843"/>
                </a:solidFill>
              </a:rPr>
              <a:t>1.</a:t>
            </a:r>
            <a:r>
              <a:rPr lang="zh-TW" altLang="en-US" sz="4400" b="1" dirty="0" smtClean="0">
                <a:solidFill>
                  <a:srgbClr val="514843"/>
                </a:solidFill>
              </a:rPr>
              <a:t> 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課本</a:t>
            </a:r>
            <a:r>
              <a:rPr lang="en-US" altLang="zh-TW" sz="4400" b="1" dirty="0" err="1">
                <a:solidFill>
                  <a:srgbClr val="FF0000"/>
                </a:solidFill>
              </a:rPr>
              <a:t>P34</a:t>
            </a:r>
            <a:r>
              <a:rPr lang="zh-TW" altLang="en-US" sz="4400" b="1" dirty="0">
                <a:solidFill>
                  <a:srgbClr val="FF0000"/>
                </a:solidFill>
              </a:rPr>
              <a:t>頁</a:t>
            </a:r>
            <a:r>
              <a:rPr lang="zh-TW" altLang="en-US" sz="4400" b="1" dirty="0">
                <a:solidFill>
                  <a:srgbClr val="514843"/>
                </a:solidFill>
              </a:rPr>
              <a:t>內容，請家長協助認證簽名。</a:t>
            </a:r>
          </a:p>
          <a:p>
            <a:pPr>
              <a:defRPr/>
            </a:pPr>
            <a:r>
              <a:rPr lang="zh-TW" altLang="en-US" sz="4400" b="1" dirty="0">
                <a:solidFill>
                  <a:srgbClr val="514843"/>
                </a:solidFill>
              </a:rPr>
              <a:t>★下週前兩節英文課要進行</a:t>
            </a:r>
            <a:r>
              <a:rPr lang="zh-TW" altLang="en-US" sz="4400" b="1" dirty="0">
                <a:solidFill>
                  <a:srgbClr val="FF0000"/>
                </a:solidFill>
              </a:rPr>
              <a:t>期中多元評量</a:t>
            </a:r>
            <a:r>
              <a:rPr lang="zh-TW" altLang="en-US" sz="4400" b="1" dirty="0">
                <a:solidFill>
                  <a:srgbClr val="514843"/>
                </a:solidFill>
              </a:rPr>
              <a:t>，內容為</a:t>
            </a:r>
            <a:r>
              <a:rPr lang="en-US" altLang="zh-TW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Starter </a:t>
            </a:r>
            <a:r>
              <a:rPr lang="en-US" altLang="zh-TW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Unit~Unit2</a:t>
            </a:r>
            <a:r>
              <a:rPr lang="zh-TW" altLang="en-US" sz="4400" b="1" dirty="0">
                <a:solidFill>
                  <a:srgbClr val="514843"/>
                </a:solidFill>
              </a:rPr>
              <a:t>全。除</a:t>
            </a:r>
            <a:r>
              <a:rPr lang="zh-TW" alt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單字</a:t>
            </a:r>
            <a:r>
              <a:rPr lang="en-US" altLang="zh-TW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zh-TW" alt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句型</a:t>
            </a:r>
            <a:r>
              <a:rPr lang="zh-TW" altLang="en-US" sz="4400" b="1" dirty="0">
                <a:solidFill>
                  <a:srgbClr val="514843"/>
                </a:solidFill>
              </a:rPr>
              <a:t>檢核外，會分組進行</a:t>
            </a:r>
            <a:r>
              <a:rPr lang="zh-TW" alt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課文</a:t>
            </a:r>
            <a:r>
              <a:rPr lang="en-US" altLang="zh-TW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zh-TW" alt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歌曲發表</a:t>
            </a:r>
            <a:r>
              <a:rPr lang="zh-TW" altLang="en-US" sz="4400" b="1" dirty="0">
                <a:solidFill>
                  <a:srgbClr val="514843"/>
                </a:solidFill>
              </a:rPr>
              <a:t>，可多聽</a:t>
            </a:r>
            <a:r>
              <a:rPr lang="en-US" altLang="zh-TW" sz="4400" b="1" dirty="0">
                <a:solidFill>
                  <a:srgbClr val="514843"/>
                </a:solidFill>
              </a:rPr>
              <a:t>CD</a:t>
            </a:r>
            <a:r>
              <a:rPr lang="zh-TW" altLang="en-US" sz="4400" b="1" dirty="0">
                <a:solidFill>
                  <a:srgbClr val="514843"/>
                </a:solidFill>
              </a:rPr>
              <a:t>或上</a:t>
            </a:r>
            <a:r>
              <a:rPr lang="en-US" altLang="zh-TW" sz="4400" b="1" dirty="0">
                <a:solidFill>
                  <a:srgbClr val="514843"/>
                </a:solidFill>
              </a:rPr>
              <a:t>Mandy</a:t>
            </a:r>
            <a:r>
              <a:rPr lang="zh-TW" altLang="en-US" sz="4400" b="1" dirty="0">
                <a:solidFill>
                  <a:srgbClr val="514843"/>
                </a:solidFill>
              </a:rPr>
              <a:t>老師的網頁複習</a:t>
            </a:r>
            <a:r>
              <a:rPr lang="zh-TW" altLang="en-US" sz="4400" b="1" dirty="0" smtClean="0">
                <a:solidFill>
                  <a:srgbClr val="514843"/>
                </a:solidFill>
              </a:rPr>
              <a:t>。</a:t>
            </a:r>
            <a:r>
              <a:rPr lang="en-US" altLang="zh-TW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zh-TW" altLang="en-U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要背單字</a:t>
            </a:r>
            <a:endParaRPr lang="zh-TW" altLang="en-US" sz="4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4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8"/>
          <p:cNvSpPr/>
          <p:nvPr/>
        </p:nvSpPr>
        <p:spPr>
          <a:xfrm>
            <a:off x="934454" y="2579804"/>
            <a:ext cx="1657350" cy="173116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5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e</a:t>
            </a:r>
            <a:endParaRPr lang="zh-TW" altLang="en-US" sz="15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535435" y="2579804"/>
            <a:ext cx="4261217" cy="1731169"/>
            <a:chOff x="4644008" y="1021298"/>
            <a:chExt cx="4261217" cy="1731169"/>
          </a:xfrm>
        </p:grpSpPr>
        <p:sp>
          <p:nvSpPr>
            <p:cNvPr id="4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7" name="矩形: 圓角 8"/>
          <p:cNvSpPr/>
          <p:nvPr/>
        </p:nvSpPr>
        <p:spPr>
          <a:xfrm>
            <a:off x="934454" y="435053"/>
            <a:ext cx="1657350" cy="173116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5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15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535435" y="435052"/>
            <a:ext cx="4261217" cy="1731169"/>
            <a:chOff x="4644008" y="1021298"/>
            <a:chExt cx="4261217" cy="1731169"/>
          </a:xfrm>
        </p:grpSpPr>
        <p:sp>
          <p:nvSpPr>
            <p:cNvPr id="9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a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2" name="矩形: 圓角 8"/>
          <p:cNvSpPr/>
          <p:nvPr/>
        </p:nvSpPr>
        <p:spPr>
          <a:xfrm>
            <a:off x="934454" y="4724555"/>
            <a:ext cx="1657350" cy="173116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5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endParaRPr lang="zh-TW" altLang="en-US" sz="15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493058" y="4724554"/>
            <a:ext cx="4261217" cy="1731169"/>
            <a:chOff x="4644008" y="1021298"/>
            <a:chExt cx="4261217" cy="1731169"/>
          </a:xfrm>
        </p:grpSpPr>
        <p:sp>
          <p:nvSpPr>
            <p:cNvPr id="14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i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547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453" y="4171950"/>
            <a:ext cx="3952547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362607" y="835572"/>
            <a:ext cx="2916620" cy="756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279227" y="1008993"/>
            <a:ext cx="3531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休息一下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70" y="3572057"/>
            <a:ext cx="4279529" cy="24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0"/>
            <a:ext cx="9947986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1"/>
            <a:ext cx="4876800" cy="27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6747642" y="204951"/>
            <a:ext cx="2916620" cy="756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327</Words>
  <Application>Microsoft Office PowerPoint</Application>
  <PresentationFormat>寬螢幕</PresentationFormat>
  <Paragraphs>134</Paragraphs>
  <Slides>57</Slides>
  <Notes>11</Notes>
  <HiddenSlides>0</HiddenSlides>
  <MMClips>2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57</vt:i4>
      </vt:variant>
    </vt:vector>
  </HeadingPairs>
  <TitlesOfParts>
    <vt:vector size="76" baseType="lpstr">
      <vt:lpstr>Microsoft JhengHei UI</vt:lpstr>
      <vt:lpstr>微軟正黑體</vt:lpstr>
      <vt:lpstr>新細明體</vt:lpstr>
      <vt:lpstr>Aharoni</vt:lpstr>
      <vt:lpstr>Arial</vt:lpstr>
      <vt:lpstr>Calibri</vt:lpstr>
      <vt:lpstr>Calibri Light</vt:lpstr>
      <vt:lpstr>Calisto MT</vt:lpstr>
      <vt:lpstr>Comic Sans MS</vt:lpstr>
      <vt:lpstr>Euphemia</vt:lpstr>
      <vt:lpstr>Georgia</vt:lpstr>
      <vt:lpstr>Trebuchet MS</vt:lpstr>
      <vt:lpstr>Wingdings</vt:lpstr>
      <vt:lpstr>Wingdings 2</vt:lpstr>
      <vt:lpstr>Office 佈景主題</vt:lpstr>
      <vt:lpstr>Ocean 16x9</vt:lpstr>
      <vt:lpstr>石板</vt:lpstr>
      <vt:lpstr>1_Terberg_CustomBorder_TP101881387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 words with “i” sounds</vt:lpstr>
      <vt:lpstr>PowerPoint 簡報</vt:lpstr>
      <vt:lpstr>PowerPoint 簡報</vt:lpstr>
      <vt:lpstr>PowerPoint 簡報</vt:lpstr>
      <vt:lpstr>PowerPoint 簡報</vt:lpstr>
      <vt:lpstr>The words with “i_e” sounds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15</cp:revision>
  <dcterms:created xsi:type="dcterms:W3CDTF">2017-04-12T06:28:13Z</dcterms:created>
  <dcterms:modified xsi:type="dcterms:W3CDTF">2017-04-13T00:58:51Z</dcterms:modified>
</cp:coreProperties>
</file>